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1" roundtripDataSignature="AMtx7mjh/Dq2z3dhClFPJarlwjPy3WvO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2" name="Google Shape;2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0" name="Google Shape;12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&lt;Name&gt;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10"/>
          <p:cNvSpPr txBox="1"/>
          <p:nvPr>
            <p:ph idx="1" type="body"/>
          </p:nvPr>
        </p:nvSpPr>
        <p:spPr>
          <a:xfrm>
            <a:off x="770000" y="1485425"/>
            <a:ext cx="7059300" cy="469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000">
                <a:solidFill>
                  <a:srgbClr val="292929"/>
                </a:solidFill>
              </a:rPr>
              <a:t>Data wrangling consisted of the following steps:</a:t>
            </a:r>
            <a:endParaRPr sz="2000">
              <a:solidFill>
                <a:srgbClr val="292929"/>
              </a:solidFill>
            </a:endParaRPr>
          </a:p>
          <a:p>
            <a:pPr indent="-355600" lvl="0" marL="457200" marR="0" rtl="0" algn="l">
              <a:lnSpc>
                <a:spcPct val="150000"/>
              </a:lnSpc>
              <a:spcBef>
                <a:spcPts val="1000"/>
              </a:spcBef>
              <a:spcAft>
                <a:spcPts val="0"/>
              </a:spcAft>
              <a:buClr>
                <a:srgbClr val="292929"/>
              </a:buClr>
              <a:buSzPts val="2000"/>
              <a:buAutoNum type="arabicPeriod"/>
            </a:pPr>
            <a:r>
              <a:rPr lang="en-US" sz="2000">
                <a:solidFill>
                  <a:srgbClr val="292929"/>
                </a:solidFill>
              </a:rPr>
              <a:t>Calculating the values of launches from each launch site</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Calculating the value of </a:t>
            </a:r>
            <a:r>
              <a:rPr lang="en-US" sz="2000">
                <a:solidFill>
                  <a:srgbClr val="292929"/>
                </a:solidFill>
              </a:rPr>
              <a:t>launches</a:t>
            </a:r>
            <a:r>
              <a:rPr lang="en-US" sz="2000">
                <a:solidFill>
                  <a:srgbClr val="292929"/>
                </a:solidFill>
              </a:rPr>
              <a:t> that are in each orbit</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Creating an outcome label for the landings - 1 for </a:t>
            </a:r>
            <a:r>
              <a:rPr lang="en-US" sz="2000">
                <a:solidFill>
                  <a:srgbClr val="292929"/>
                </a:solidFill>
              </a:rPr>
              <a:t>success</a:t>
            </a:r>
            <a:r>
              <a:rPr lang="en-US" sz="2000">
                <a:solidFill>
                  <a:srgbClr val="292929"/>
                </a:solidFill>
              </a:rPr>
              <a:t> and 0 for failure</a:t>
            </a:r>
            <a:endParaRPr sz="2000">
              <a:solidFill>
                <a:srgbClr val="292929"/>
              </a:solidFill>
            </a:endParaRPr>
          </a:p>
          <a:p>
            <a:pPr indent="-355600" lvl="0" marL="457200" marR="0" rtl="0" algn="l">
              <a:lnSpc>
                <a:spcPct val="150000"/>
              </a:lnSpc>
              <a:spcBef>
                <a:spcPts val="0"/>
              </a:spcBef>
              <a:spcAft>
                <a:spcPts val="0"/>
              </a:spcAft>
              <a:buClr>
                <a:srgbClr val="292929"/>
              </a:buClr>
              <a:buSzPts val="2000"/>
              <a:buAutoNum type="arabicPeriod"/>
            </a:pPr>
            <a:r>
              <a:rPr lang="en-US" sz="2000">
                <a:solidFill>
                  <a:srgbClr val="292929"/>
                </a:solidFill>
              </a:rPr>
              <a:t>extracting the new dataframe with the outcome column into a csv</a:t>
            </a:r>
            <a:endParaRPr sz="2000">
              <a:solidFill>
                <a:srgbClr val="292929"/>
              </a:solidFill>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a:t>
            </a:r>
            <a:endParaRPr sz="20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6" name="Google Shape;15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7" name="Google Shape;157;p10"/>
          <p:cNvPicPr preferRelativeResize="0"/>
          <p:nvPr/>
        </p:nvPicPr>
        <p:blipFill>
          <a:blip r:embed="rId4">
            <a:alphaModFix/>
          </a:blip>
          <a:stretch>
            <a:fillRect/>
          </a:stretch>
        </p:blipFill>
        <p:spPr>
          <a:xfrm>
            <a:off x="7937150" y="2237149"/>
            <a:ext cx="3762375" cy="2990850"/>
          </a:xfrm>
          <a:prstGeom prst="rect">
            <a:avLst/>
          </a:prstGeom>
          <a:noFill/>
          <a:ln>
            <a:noFill/>
          </a:ln>
        </p:spPr>
      </p:pic>
      <p:sp>
        <p:nvSpPr>
          <p:cNvPr id="158" name="Google Shape;158;p10"/>
          <p:cNvSpPr txBox="1"/>
          <p:nvPr/>
        </p:nvSpPr>
        <p:spPr>
          <a:xfrm>
            <a:off x="8252525" y="5314900"/>
            <a:ext cx="34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Visualization of the </a:t>
            </a:r>
            <a:r>
              <a:rPr lang="en-US"/>
              <a:t>different</a:t>
            </a:r>
            <a:r>
              <a:rPr lang="en-US"/>
              <a:t> orbits </a:t>
            </a:r>
            <a:endParaRPr/>
          </a:p>
        </p:txBody>
      </p:sp>
      <p:pic>
        <p:nvPicPr>
          <p:cNvPr id="159" name="Google Shape;159;p10"/>
          <p:cNvPicPr preferRelativeResize="0"/>
          <p:nvPr/>
        </p:nvPicPr>
        <p:blipFill>
          <a:blip r:embed="rId5">
            <a:alphaModFix/>
          </a:blip>
          <a:stretch>
            <a:fillRect/>
          </a:stretch>
        </p:blipFill>
        <p:spPr>
          <a:xfrm>
            <a:off x="7361075" y="538656"/>
            <a:ext cx="4741275" cy="126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12"/>
          <p:cNvSpPr txBox="1"/>
          <p:nvPr>
            <p:ph idx="1" type="body"/>
          </p:nvPr>
        </p:nvSpPr>
        <p:spPr>
          <a:xfrm>
            <a:off x="770005" y="1806575"/>
            <a:ext cx="44985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Using the SQL, the </a:t>
            </a:r>
            <a:r>
              <a:rPr b="1" lang="en-US" sz="2200">
                <a:solidFill>
                  <a:srgbClr val="292929"/>
                </a:solidFill>
              </a:rPr>
              <a:t>SpaceX data was filtered to find data of flights with specific criteria</a:t>
            </a:r>
            <a:r>
              <a:rPr lang="en-US" sz="2200">
                <a:solidFill>
                  <a:srgbClr val="292929"/>
                </a:solidFill>
              </a:rPr>
              <a:t>. The data gave us </a:t>
            </a:r>
            <a:r>
              <a:rPr b="1" lang="en-US" sz="2200">
                <a:solidFill>
                  <a:srgbClr val="292929"/>
                </a:solidFill>
              </a:rPr>
              <a:t>more insight to launch data</a:t>
            </a:r>
            <a:r>
              <a:rPr lang="en-US" sz="2200">
                <a:solidFill>
                  <a:srgbClr val="292929"/>
                </a:solidFill>
              </a:rPr>
              <a:t>. Some examples are shown to the right.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a:t>
            </a:r>
            <a:endParaRPr sz="20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6" name="Google Shape;166;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67" name="Google Shape;167;p12"/>
          <p:cNvPicPr preferRelativeResize="0"/>
          <p:nvPr/>
        </p:nvPicPr>
        <p:blipFill>
          <a:blip r:embed="rId4">
            <a:alphaModFix/>
          </a:blip>
          <a:stretch>
            <a:fillRect/>
          </a:stretch>
        </p:blipFill>
        <p:spPr>
          <a:xfrm>
            <a:off x="6972613" y="4233725"/>
            <a:ext cx="4048125" cy="1924050"/>
          </a:xfrm>
          <a:prstGeom prst="rect">
            <a:avLst/>
          </a:prstGeom>
          <a:noFill/>
          <a:ln>
            <a:noFill/>
          </a:ln>
        </p:spPr>
      </p:pic>
      <p:pic>
        <p:nvPicPr>
          <p:cNvPr id="168" name="Google Shape;168;p12"/>
          <p:cNvPicPr preferRelativeResize="0"/>
          <p:nvPr/>
        </p:nvPicPr>
        <p:blipFill>
          <a:blip r:embed="rId5">
            <a:alphaModFix/>
          </a:blip>
          <a:stretch>
            <a:fillRect/>
          </a:stretch>
        </p:blipFill>
        <p:spPr>
          <a:xfrm>
            <a:off x="6972632" y="1447826"/>
            <a:ext cx="3620700" cy="264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1"/>
          <p:cNvSpPr txBox="1"/>
          <p:nvPr>
            <p:ph idx="1" type="body"/>
          </p:nvPr>
        </p:nvSpPr>
        <p:spPr>
          <a:xfrm>
            <a:off x="770000" y="1466700"/>
            <a:ext cx="4103400" cy="47100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t/>
            </a:r>
            <a:endParaRPr sz="2000"/>
          </a:p>
          <a:p>
            <a:pPr indent="-50800" lvl="0" marL="228600" marR="0" rtl="0" algn="l">
              <a:lnSpc>
                <a:spcPct val="150000"/>
              </a:lnSpc>
              <a:spcBef>
                <a:spcPts val="1000"/>
              </a:spcBef>
              <a:spcAft>
                <a:spcPts val="0"/>
              </a:spcAft>
              <a:buClr>
                <a:schemeClr val="dk1"/>
              </a:buClr>
              <a:buSzPts val="2800"/>
              <a:buFont typeface="Arial"/>
              <a:buNone/>
            </a:pPr>
            <a:r>
              <a:rPr lang="en-US" sz="2000">
                <a:solidFill>
                  <a:schemeClr val="dk1"/>
                </a:solidFill>
              </a:rPr>
              <a:t>Data </a:t>
            </a:r>
            <a:r>
              <a:rPr lang="en-US" sz="2000">
                <a:solidFill>
                  <a:schemeClr val="dk1"/>
                </a:solidFill>
              </a:rPr>
              <a:t>visualization</a:t>
            </a:r>
            <a:r>
              <a:rPr lang="en-US" sz="2000">
                <a:solidFill>
                  <a:schemeClr val="dk1"/>
                </a:solidFill>
              </a:rPr>
              <a:t> was used to obtain patterns that can used to observe trends in </a:t>
            </a:r>
            <a:r>
              <a:rPr lang="en-US" sz="2000">
                <a:solidFill>
                  <a:schemeClr val="dk1"/>
                </a:solidFill>
              </a:rPr>
              <a:t>success</a:t>
            </a:r>
            <a:r>
              <a:rPr lang="en-US" sz="2000">
                <a:solidFill>
                  <a:schemeClr val="dk1"/>
                </a:solidFill>
              </a:rPr>
              <a:t> rates. plots were created using  the seaborn package.</a:t>
            </a:r>
            <a:endParaRPr sz="2000">
              <a:solidFill>
                <a:schemeClr val="dk1"/>
              </a:solidFill>
            </a:endParaRPr>
          </a:p>
          <a:p>
            <a:pPr indent="-50800" lvl="0" marL="228600" marR="0" rtl="0" algn="l">
              <a:lnSpc>
                <a:spcPct val="150000"/>
              </a:lnSpc>
              <a:spcBef>
                <a:spcPts val="1000"/>
              </a:spcBef>
              <a:spcAft>
                <a:spcPts val="0"/>
              </a:spcAft>
              <a:buClr>
                <a:schemeClr val="dk1"/>
              </a:buClr>
              <a:buSzPts val="2800"/>
              <a:buFont typeface="Arial"/>
              <a:buNone/>
            </a:pPr>
            <a:r>
              <a:t/>
            </a:r>
            <a:endParaRPr sz="2000">
              <a:solidFill>
                <a:schemeClr val="dk1"/>
              </a:solidFill>
            </a:endParaRPr>
          </a:p>
          <a:p>
            <a:pPr indent="-355600" lvl="0" marL="457200" rtl="0" algn="l">
              <a:lnSpc>
                <a:spcPct val="150000"/>
              </a:lnSpc>
              <a:spcBef>
                <a:spcPts val="1400"/>
              </a:spcBef>
              <a:spcAft>
                <a:spcPts val="0"/>
              </a:spcAft>
              <a:buClr>
                <a:srgbClr val="292929"/>
              </a:buClr>
              <a:buSzPts val="2000"/>
              <a:buChar char="•"/>
            </a:pPr>
            <a:r>
              <a:rPr lang="en-US" sz="2000">
                <a:solidFill>
                  <a:srgbClr val="292929"/>
                </a:solidFill>
              </a:rPr>
              <a:t>The link to the notebook is:</a:t>
            </a:r>
            <a:endParaRPr sz="2000">
              <a:solidFill>
                <a:schemeClr val="dk1"/>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76" name="Google Shape;176;p11"/>
          <p:cNvPicPr preferRelativeResize="0"/>
          <p:nvPr/>
        </p:nvPicPr>
        <p:blipFill>
          <a:blip r:embed="rId4">
            <a:alphaModFix/>
          </a:blip>
          <a:stretch>
            <a:fillRect/>
          </a:stretch>
        </p:blipFill>
        <p:spPr>
          <a:xfrm>
            <a:off x="5444150" y="1610213"/>
            <a:ext cx="6181826" cy="38928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p13"/>
          <p:cNvSpPr txBox="1"/>
          <p:nvPr>
            <p:ph idx="1" type="body"/>
          </p:nvPr>
        </p:nvSpPr>
        <p:spPr>
          <a:xfrm>
            <a:off x="323100" y="1674375"/>
            <a:ext cx="5772900" cy="4351200"/>
          </a:xfrm>
          <a:prstGeom prst="rect">
            <a:avLst/>
          </a:prstGeom>
          <a:noFill/>
          <a:ln>
            <a:noFill/>
          </a:ln>
        </p:spPr>
        <p:txBody>
          <a:bodyPr anchorCtr="0" anchor="t" bIns="45700" lIns="91425" spcFirstLastPara="1" rIns="91425" wrap="square" tIns="45700">
            <a:normAutofit fontScale="92500" lnSpcReduction="10000"/>
          </a:bodyPr>
          <a:lstStyle/>
          <a:p>
            <a:pPr indent="0" lvl="0" marL="457200" marR="0" rtl="0" algn="l">
              <a:lnSpc>
                <a:spcPct val="150000"/>
              </a:lnSpc>
              <a:spcBef>
                <a:spcPts val="1400"/>
              </a:spcBef>
              <a:spcAft>
                <a:spcPts val="0"/>
              </a:spcAft>
              <a:buNone/>
            </a:pPr>
            <a:r>
              <a:rPr lang="en-US" sz="2200">
                <a:solidFill>
                  <a:srgbClr val="292929"/>
                </a:solidFill>
              </a:rPr>
              <a:t>The interactive map made with folium was built to display the locations of the launch sites. The maps also produced proximity to railways, highways, coastlines, and cities to help analyze what creates and effective launch location.</a:t>
            </a:r>
            <a:endParaRPr sz="2200">
              <a:solidFill>
                <a:srgbClr val="292929"/>
              </a:solidFill>
            </a:endParaRPr>
          </a:p>
          <a:p>
            <a:pPr indent="-346075" lvl="0" marL="457200" rtl="0" algn="l">
              <a:lnSpc>
                <a:spcPct val="150000"/>
              </a:lnSpc>
              <a:spcBef>
                <a:spcPts val="1400"/>
              </a:spcBef>
              <a:spcAft>
                <a:spcPts val="0"/>
              </a:spcAft>
              <a:buClr>
                <a:srgbClr val="292929"/>
              </a:buClr>
              <a:buSzPct val="100000"/>
              <a:buChar char="•"/>
            </a:pPr>
            <a:r>
              <a:rPr lang="en-US" sz="2000">
                <a:solidFill>
                  <a:srgbClr val="292929"/>
                </a:solidFill>
              </a:rPr>
              <a:t>The link to the notebook is:</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3" name="Google Shape;183;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184" name="Google Shape;184;p13"/>
          <p:cNvPicPr preferRelativeResize="0"/>
          <p:nvPr/>
        </p:nvPicPr>
        <p:blipFill>
          <a:blip r:embed="rId4">
            <a:alphaModFix/>
          </a:blip>
          <a:stretch>
            <a:fillRect/>
          </a:stretch>
        </p:blipFill>
        <p:spPr>
          <a:xfrm>
            <a:off x="6340850" y="2387938"/>
            <a:ext cx="5117126" cy="292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An interactive dashboard was built using Plotly dash</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the dashboard included:</a:t>
            </a:r>
            <a:endParaRPr sz="2200">
              <a:solidFill>
                <a:srgbClr val="292929"/>
              </a:solidFil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rPr>
              <a:t>a pie chart of </a:t>
            </a:r>
            <a:r>
              <a:rPr lang="en-US" sz="2200">
                <a:solidFill>
                  <a:srgbClr val="292929"/>
                </a:solidFill>
              </a:rPr>
              <a:t>successes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Payload mass range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scatter plot of Outcome vs P</a:t>
            </a:r>
            <a:r>
              <a:rPr lang="en-US" sz="2200">
                <a:solidFill>
                  <a:srgbClr val="292929"/>
                </a:solidFill>
              </a:rPr>
              <a:t>ayload</a:t>
            </a:r>
            <a:r>
              <a:rPr lang="en-US" sz="2200">
                <a:solidFill>
                  <a:srgbClr val="292929"/>
                </a:solidFill>
              </a:rPr>
              <a:t> Mass</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dashboard is controlled with a </a:t>
            </a:r>
            <a:r>
              <a:rPr lang="en-US" sz="2200">
                <a:solidFill>
                  <a:srgbClr val="292929"/>
                </a:solidFill>
              </a:rPr>
              <a:t>drop down</a:t>
            </a:r>
            <a:r>
              <a:rPr lang="en-US" sz="2200">
                <a:solidFill>
                  <a:srgbClr val="292929"/>
                </a:solidFill>
              </a:rPr>
              <a:t> menu to show each of the </a:t>
            </a:r>
            <a:r>
              <a:rPr lang="en-US" sz="2200">
                <a:solidFill>
                  <a:srgbClr val="292929"/>
                </a:solidFill>
              </a:rPr>
              <a:t>separate</a:t>
            </a:r>
            <a:r>
              <a:rPr lang="en-US" sz="2200">
                <a:solidFill>
                  <a:srgbClr val="292929"/>
                </a:solidFill>
              </a:rPr>
              <a:t> sites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1" name="Google Shape;191;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Classification was done using different predictive models of SKlearn package. The ones used in the project were:</a:t>
            </a:r>
            <a:endParaRPr sz="2200">
              <a:solidFill>
                <a:srgbClr val="292929"/>
              </a:solidFill>
            </a:endParaRPr>
          </a:p>
          <a:p>
            <a:pPr indent="-368300" lvl="0" marL="457200" marR="0" rtl="0" algn="l">
              <a:lnSpc>
                <a:spcPct val="90000"/>
              </a:lnSpc>
              <a:spcBef>
                <a:spcPts val="1000"/>
              </a:spcBef>
              <a:spcAft>
                <a:spcPts val="0"/>
              </a:spcAft>
              <a:buClr>
                <a:srgbClr val="292929"/>
              </a:buClr>
              <a:buSzPts val="2200"/>
              <a:buChar char="-"/>
            </a:pPr>
            <a:r>
              <a:rPr b="1" lang="en-US" sz="2200">
                <a:solidFill>
                  <a:srgbClr val="292929"/>
                </a:solidFill>
              </a:rPr>
              <a:t>Logistic Regression</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Support Vector Machine</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Decision Tree</a:t>
            </a:r>
            <a:endParaRPr b="1" sz="2200">
              <a:solidFill>
                <a:srgbClr val="292929"/>
              </a:solidFill>
            </a:endParaRPr>
          </a:p>
          <a:p>
            <a:pPr indent="-368300" lvl="0" marL="457200" marR="0" rtl="0" algn="l">
              <a:lnSpc>
                <a:spcPct val="90000"/>
              </a:lnSpc>
              <a:spcBef>
                <a:spcPts val="0"/>
              </a:spcBef>
              <a:spcAft>
                <a:spcPts val="0"/>
              </a:spcAft>
              <a:buClr>
                <a:srgbClr val="292929"/>
              </a:buClr>
              <a:buSzPts val="2200"/>
              <a:buChar char="-"/>
            </a:pPr>
            <a:r>
              <a:rPr b="1" lang="en-US" sz="2200">
                <a:solidFill>
                  <a:srgbClr val="292929"/>
                </a:solidFill>
              </a:rPr>
              <a:t>K Nearest Neighbors</a:t>
            </a:r>
            <a:endParaRPr b="1" sz="2200">
              <a:solidFill>
                <a:srgbClr val="292929"/>
              </a:solidFill>
            </a:endParaRPr>
          </a:p>
          <a:p>
            <a:pPr indent="0" lvl="0" marL="0" marR="0" rtl="0" algn="l">
              <a:lnSpc>
                <a:spcPct val="90000"/>
              </a:lnSpc>
              <a:spcBef>
                <a:spcPts val="1000"/>
              </a:spcBef>
              <a:spcAft>
                <a:spcPts val="0"/>
              </a:spcAft>
              <a:buNone/>
            </a:pPr>
            <a:r>
              <a:rPr lang="en-US" sz="2200">
                <a:solidFill>
                  <a:srgbClr val="292929"/>
                </a:solidFill>
              </a:rPr>
              <a:t>The data on these models was </a:t>
            </a:r>
            <a:r>
              <a:rPr b="1" lang="en-US" sz="2200">
                <a:solidFill>
                  <a:srgbClr val="292929"/>
                </a:solidFill>
              </a:rPr>
              <a:t>80% training set and 20% held out for the testing set</a:t>
            </a:r>
            <a:r>
              <a:rPr lang="en-US" sz="2200">
                <a:solidFill>
                  <a:srgbClr val="292929"/>
                </a:solidFill>
              </a:rPr>
              <a:t>. For each of these models, it was </a:t>
            </a:r>
            <a:r>
              <a:rPr b="1" lang="en-US" sz="2200">
                <a:solidFill>
                  <a:srgbClr val="292929"/>
                </a:solidFill>
              </a:rPr>
              <a:t>tuned using a a GridSearch to find the parameters that maximized accuracy at a 10 fold cross-validation.</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p:txBody>
      </p:sp>
      <p:sp>
        <p:nvSpPr>
          <p:cNvPr id="198" name="Google Shape;198;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16"/>
          <p:cNvSpPr txBox="1"/>
          <p:nvPr/>
        </p:nvSpPr>
        <p:spPr>
          <a:xfrm>
            <a:off x="841125" y="1807325"/>
            <a:ext cx="5254800" cy="4351200"/>
          </a:xfrm>
          <a:prstGeom prst="rect">
            <a:avLst/>
          </a:prstGeom>
          <a:noFill/>
          <a:ln>
            <a:noFill/>
          </a:ln>
        </p:spPr>
        <p:txBody>
          <a:bodyPr anchorCtr="0" anchor="t" bIns="45700" lIns="91425" spcFirstLastPara="1" rIns="91425" wrap="square" tIns="45700">
            <a:normAutofit lnSpcReduction="10000"/>
          </a:bodyPr>
          <a:lstStyle/>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The </a:t>
            </a:r>
            <a:r>
              <a:rPr lang="en-US" sz="2200">
                <a:solidFill>
                  <a:srgbClr val="292929"/>
                </a:solidFill>
              </a:rPr>
              <a:t>exploratory</a:t>
            </a:r>
            <a:r>
              <a:rPr lang="en-US" sz="2200">
                <a:solidFill>
                  <a:srgbClr val="292929"/>
                </a:solidFill>
              </a:rPr>
              <a:t> analysis showed that </a:t>
            </a:r>
            <a:r>
              <a:rPr lang="en-US" sz="2200">
                <a:solidFill>
                  <a:srgbClr val="292929"/>
                </a:solidFill>
              </a:rPr>
              <a:t>success</a:t>
            </a:r>
            <a:r>
              <a:rPr lang="en-US" sz="2200">
                <a:solidFill>
                  <a:srgbClr val="292929"/>
                </a:solidFill>
              </a:rPr>
              <a:t> rates varied across different orbits and that payload mass had little effect on </a:t>
            </a:r>
            <a:r>
              <a:rPr lang="en-US" sz="2200">
                <a:solidFill>
                  <a:srgbClr val="292929"/>
                </a:solidFill>
              </a:rPr>
              <a:t>success</a:t>
            </a:r>
            <a:r>
              <a:rPr lang="en-US" sz="2200">
                <a:solidFill>
                  <a:srgbClr val="292929"/>
                </a:solidFill>
              </a:rPr>
              <a:t> </a:t>
            </a:r>
            <a:r>
              <a:rPr lang="en-US" sz="2200">
                <a:solidFill>
                  <a:srgbClr val="292929"/>
                </a:solidFill>
              </a:rPr>
              <a:t>across</a:t>
            </a:r>
            <a:r>
              <a:rPr lang="en-US" sz="2200">
                <a:solidFill>
                  <a:srgbClr val="292929"/>
                </a:solidFill>
              </a:rPr>
              <a:t> different orbits.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The main take away from the </a:t>
            </a:r>
            <a:r>
              <a:rPr lang="en-US" sz="2200">
                <a:solidFill>
                  <a:srgbClr val="292929"/>
                </a:solidFill>
              </a:rPr>
              <a:t>exploratory</a:t>
            </a:r>
            <a:r>
              <a:rPr lang="en-US" sz="2200">
                <a:solidFill>
                  <a:srgbClr val="292929"/>
                </a:solidFill>
              </a:rPr>
              <a:t> data showed that </a:t>
            </a:r>
            <a:r>
              <a:rPr lang="en-US" sz="2200">
                <a:solidFill>
                  <a:srgbClr val="292929"/>
                </a:solidFill>
              </a:rPr>
              <a:t>success</a:t>
            </a:r>
            <a:r>
              <a:rPr lang="en-US" sz="2200">
                <a:solidFill>
                  <a:srgbClr val="292929"/>
                </a:solidFill>
              </a:rPr>
              <a:t> rate had the strongest correlation with the year, with more recent flights being more </a:t>
            </a:r>
            <a:r>
              <a:rPr lang="en-US" sz="2200">
                <a:solidFill>
                  <a:srgbClr val="292929"/>
                </a:solidFill>
              </a:rPr>
              <a:t>successful</a:t>
            </a:r>
            <a:r>
              <a:rPr lang="en-US" sz="2200">
                <a:solidFill>
                  <a:srgbClr val="292929"/>
                </a:solidFill>
              </a:rPr>
              <a:t>.</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t/>
            </a:r>
            <a:endParaRPr sz="2200">
              <a:solidFill>
                <a:srgbClr val="292929"/>
              </a:solidFill>
            </a:endParaRPr>
          </a:p>
          <a:p>
            <a:pPr indent="0" lvl="1" marL="0" marR="0" rtl="0" algn="l">
              <a:lnSpc>
                <a:spcPct val="90000"/>
              </a:lnSpc>
              <a:spcBef>
                <a:spcPts val="500"/>
              </a:spcBef>
              <a:spcAft>
                <a:spcPts val="0"/>
              </a:spcAft>
              <a:buClr>
                <a:srgbClr val="0070C0"/>
              </a:buClr>
              <a:buSzPts val="1800"/>
              <a:buFont typeface="Arial"/>
              <a:buNone/>
            </a:pPr>
            <a:r>
              <a:rPr lang="en-US" sz="2200">
                <a:solidFill>
                  <a:srgbClr val="292929"/>
                </a:solidFill>
              </a:rPr>
              <a:t>This is displayed by the graph on the right</a:t>
            </a:r>
            <a:endParaRPr sz="2200">
              <a:solidFill>
                <a:srgbClr val="292929"/>
              </a:solidFill>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5" name="Google Shape;205;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 name="Google Shape;206;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
        <p:nvSpPr>
          <p:cNvPr id="207" name="Google Shape;207;p16"/>
          <p:cNvSpPr txBox="1"/>
          <p:nvPr>
            <p:ph idx="2" type="body"/>
          </p:nvPr>
        </p:nvSpPr>
        <p:spPr>
          <a:xfrm>
            <a:off x="6172200" y="1825625"/>
            <a:ext cx="5181600" cy="40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latin typeface="Arial"/>
                <a:ea typeface="Arial"/>
                <a:cs typeface="Arial"/>
                <a:sym typeface="Arial"/>
              </a:rPr>
              <a:t>For the predictive model the model that showed that all models except the decision tree performed with 83.33% accuracy on the test set. </a:t>
            </a:r>
            <a:endParaRPr sz="2200">
              <a:latin typeface="Arial"/>
              <a:ea typeface="Arial"/>
              <a:cs typeface="Arial"/>
              <a:sym typeface="Arial"/>
            </a:endParaRPr>
          </a:p>
        </p:txBody>
      </p:sp>
      <p:pic>
        <p:nvPicPr>
          <p:cNvPr id="208" name="Google Shape;208;p16"/>
          <p:cNvPicPr preferRelativeResize="0"/>
          <p:nvPr/>
        </p:nvPicPr>
        <p:blipFill>
          <a:blip r:embed="rId4">
            <a:alphaModFix/>
          </a:blip>
          <a:stretch>
            <a:fillRect/>
          </a:stretch>
        </p:blipFill>
        <p:spPr>
          <a:xfrm>
            <a:off x="6495250" y="3277600"/>
            <a:ext cx="4235100" cy="274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8"/>
          <p:cNvSpPr txBox="1"/>
          <p:nvPr>
            <p:ph idx="1" type="body"/>
          </p:nvPr>
        </p:nvSpPr>
        <p:spPr>
          <a:xfrm>
            <a:off x="864973"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graph between flight number and launch site shows that there are a higher percentage of </a:t>
            </a:r>
            <a:r>
              <a:rPr lang="en-US" sz="2200">
                <a:solidFill>
                  <a:srgbClr val="292929"/>
                </a:solidFill>
              </a:rPr>
              <a:t>successes</a:t>
            </a:r>
            <a:r>
              <a:rPr lang="en-US" sz="2200">
                <a:solidFill>
                  <a:srgbClr val="292929"/>
                </a:solidFill>
              </a:rPr>
              <a:t> with flights from VAFB and KSC then from CCAFS.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Additionally we also see the later flight numbers tend to be more </a:t>
            </a:r>
            <a:r>
              <a:rPr lang="en-US" sz="2200">
                <a:solidFill>
                  <a:srgbClr val="292929"/>
                </a:solidFill>
              </a:rPr>
              <a:t>successful</a:t>
            </a:r>
            <a:r>
              <a:rPr lang="en-US" sz="2200">
                <a:solidFill>
                  <a:srgbClr val="292929"/>
                </a:solidFill>
              </a:rPr>
              <a:t>.</a:t>
            </a:r>
            <a:endParaRPr sz="2200">
              <a:solidFill>
                <a:srgbClr val="292929"/>
              </a:solidFill>
            </a:endParaRPr>
          </a:p>
        </p:txBody>
      </p:sp>
      <p:sp>
        <p:nvSpPr>
          <p:cNvPr id="220" name="Google Shape;220;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18"/>
          <p:cNvPicPr preferRelativeResize="0"/>
          <p:nvPr/>
        </p:nvPicPr>
        <p:blipFill>
          <a:blip r:embed="rId4">
            <a:alphaModFix/>
          </a:blip>
          <a:stretch>
            <a:fillRect/>
          </a:stretch>
        </p:blipFill>
        <p:spPr>
          <a:xfrm>
            <a:off x="5557223" y="1616100"/>
            <a:ext cx="5676850" cy="44094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19"/>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In this graph we dont see much strong correlation between the payload mass and the launch site </a:t>
            </a:r>
            <a:r>
              <a:rPr lang="en-US" sz="2200">
                <a:solidFill>
                  <a:srgbClr val="292929"/>
                </a:solidFill>
              </a:rPr>
              <a:t>success</a:t>
            </a:r>
            <a:r>
              <a:rPr lang="en-US" sz="2200">
                <a:solidFill>
                  <a:srgbClr val="292929"/>
                </a:solidFill>
              </a:rPr>
              <a:t>. This shows that there are other factors that have a higher predictive power.</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This graph does show that VAFB site does not do heavier load launches.</a:t>
            </a:r>
            <a:endParaRPr sz="2200">
              <a:solidFill>
                <a:srgbClr val="292929"/>
              </a:solidFill>
            </a:endParaRPr>
          </a:p>
        </p:txBody>
      </p:sp>
      <p:sp>
        <p:nvSpPr>
          <p:cNvPr id="228" name="Google Shape;228;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9" name="Google Shape;229;p19"/>
          <p:cNvPicPr preferRelativeResize="0"/>
          <p:nvPr/>
        </p:nvPicPr>
        <p:blipFill>
          <a:blip r:embed="rId4">
            <a:alphaModFix/>
          </a:blip>
          <a:stretch>
            <a:fillRect/>
          </a:stretch>
        </p:blipFill>
        <p:spPr>
          <a:xfrm>
            <a:off x="5638000" y="1550300"/>
            <a:ext cx="6196750" cy="433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0"/>
          <p:cNvSpPr txBox="1"/>
          <p:nvPr>
            <p:ph idx="1" type="body"/>
          </p:nvPr>
        </p:nvSpPr>
        <p:spPr>
          <a:xfrm>
            <a:off x="770011" y="2082114"/>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t>From the plot we see that </a:t>
            </a:r>
            <a:r>
              <a:rPr lang="en-US" sz="2200">
                <a:solidFill>
                  <a:schemeClr val="dk1"/>
                </a:solidFill>
              </a:rPr>
              <a:t>•ES-L1, GEO, HEO, SSO, VLEO had the most success rate.</a:t>
            </a:r>
            <a:endParaRPr sz="2200">
              <a:solidFill>
                <a:schemeClr val="dk1"/>
              </a:solidFill>
            </a:endParaRPr>
          </a:p>
          <a:p>
            <a:pPr indent="0" lvl="0" marL="0" marR="0" rtl="0" algn="l">
              <a:lnSpc>
                <a:spcPct val="100000"/>
              </a:lnSpc>
              <a:spcBef>
                <a:spcPts val="1400"/>
              </a:spcBef>
              <a:spcAft>
                <a:spcPts val="0"/>
              </a:spcAft>
              <a:buNone/>
            </a:pPr>
            <a:r>
              <a:rPr lang="en-US" sz="2200"/>
              <a:t>However there is no trenc that shows a strong correlation between orbit and </a:t>
            </a:r>
            <a:r>
              <a:rPr lang="en-US" sz="2200"/>
              <a:t>success</a:t>
            </a:r>
            <a:r>
              <a:rPr lang="en-US" sz="2200"/>
              <a:t>. </a:t>
            </a:r>
            <a:endParaRPr sz="2200"/>
          </a:p>
        </p:txBody>
      </p:sp>
      <p:sp>
        <p:nvSpPr>
          <p:cNvPr id="236" name="Google Shape;23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20"/>
          <p:cNvPicPr preferRelativeResize="0"/>
          <p:nvPr/>
        </p:nvPicPr>
        <p:blipFill>
          <a:blip r:embed="rId4">
            <a:alphaModFix/>
          </a:blip>
          <a:stretch>
            <a:fillRect/>
          </a:stretch>
        </p:blipFill>
        <p:spPr>
          <a:xfrm>
            <a:off x="5057976" y="1650843"/>
            <a:ext cx="6052781" cy="381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21"/>
          <p:cNvSpPr txBox="1"/>
          <p:nvPr>
            <p:ph idx="1" type="body"/>
          </p:nvPr>
        </p:nvSpPr>
        <p:spPr>
          <a:xfrm>
            <a:off x="770000" y="1571251"/>
            <a:ext cx="3932100" cy="4310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graph shows a strong correlation showing a trend of newer flights going to different orbits that older ones.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This graph also shows how certain orbits such as SSO and VLEO have higher </a:t>
            </a:r>
            <a:r>
              <a:rPr lang="en-US" sz="2200">
                <a:solidFill>
                  <a:srgbClr val="292929"/>
                </a:solidFill>
              </a:rPr>
              <a:t>success</a:t>
            </a:r>
            <a:r>
              <a:rPr lang="en-US" sz="2200">
                <a:solidFill>
                  <a:srgbClr val="292929"/>
                </a:solidFill>
              </a:rPr>
              <a:t> rates. This could be correlated to distance or some other unaccounted factor.</a:t>
            </a:r>
            <a:endParaRPr sz="2200">
              <a:solidFill>
                <a:srgbClr val="292929"/>
              </a:solidFill>
            </a:endParaRPr>
          </a:p>
        </p:txBody>
      </p:sp>
      <p:sp>
        <p:nvSpPr>
          <p:cNvPr id="244" name="Google Shape;24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21"/>
          <p:cNvPicPr preferRelativeResize="0"/>
          <p:nvPr/>
        </p:nvPicPr>
        <p:blipFill>
          <a:blip r:embed="rId4">
            <a:alphaModFix/>
          </a:blip>
          <a:stretch>
            <a:fillRect/>
          </a:stretch>
        </p:blipFill>
        <p:spPr>
          <a:xfrm>
            <a:off x="5063825" y="1425399"/>
            <a:ext cx="5950650" cy="4878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22"/>
          <p:cNvSpPr txBox="1"/>
          <p:nvPr>
            <p:ph idx="1" type="body"/>
          </p:nvPr>
        </p:nvSpPr>
        <p:spPr>
          <a:xfrm>
            <a:off x="770011" y="2057400"/>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Given this graph we see no strong correlation to the classification of </a:t>
            </a:r>
            <a:r>
              <a:rPr lang="en-US" sz="2200">
                <a:solidFill>
                  <a:srgbClr val="292929"/>
                </a:solidFill>
              </a:rPr>
              <a:t>success</a:t>
            </a:r>
            <a:r>
              <a:rPr lang="en-US" sz="2200">
                <a:solidFill>
                  <a:srgbClr val="292929"/>
                </a:solidFill>
              </a:rPr>
              <a:t>.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However, we see some correlation between orbits and payloads with specific orbits such as SSO having lighter loads and VLEO having heavier ones.</a:t>
            </a:r>
            <a:endParaRPr sz="2200">
              <a:solidFill>
                <a:srgbClr val="292929"/>
              </a:solidFill>
            </a:endParaRPr>
          </a:p>
        </p:txBody>
      </p:sp>
      <p:sp>
        <p:nvSpPr>
          <p:cNvPr id="252" name="Google Shape;25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3" name="Google Shape;253;p22"/>
          <p:cNvPicPr preferRelativeResize="0"/>
          <p:nvPr/>
        </p:nvPicPr>
        <p:blipFill>
          <a:blip r:embed="rId4">
            <a:alphaModFix/>
          </a:blip>
          <a:stretch>
            <a:fillRect/>
          </a:stretch>
        </p:blipFill>
        <p:spPr>
          <a:xfrm>
            <a:off x="5612550" y="1672213"/>
            <a:ext cx="5370873" cy="419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23"/>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graph shows the strongest correlation.This shows a strong correlation that more recent launches have higher </a:t>
            </a:r>
            <a:r>
              <a:rPr lang="en-US" sz="2200">
                <a:solidFill>
                  <a:srgbClr val="292929"/>
                </a:solidFill>
              </a:rPr>
              <a:t>success</a:t>
            </a:r>
            <a:r>
              <a:rPr lang="en-US" sz="2200">
                <a:solidFill>
                  <a:srgbClr val="292929"/>
                </a:solidFill>
              </a:rPr>
              <a:t>.</a:t>
            </a:r>
            <a:endParaRPr/>
          </a:p>
        </p:txBody>
      </p:sp>
      <p:sp>
        <p:nvSpPr>
          <p:cNvPr id="260" name="Google Shape;26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61" name="Google Shape;261;p23"/>
          <p:cNvPicPr preferRelativeResize="0"/>
          <p:nvPr/>
        </p:nvPicPr>
        <p:blipFill>
          <a:blip r:embed="rId4">
            <a:alphaModFix/>
          </a:blip>
          <a:stretch>
            <a:fillRect/>
          </a:stretch>
        </p:blipFill>
        <p:spPr>
          <a:xfrm>
            <a:off x="5263757" y="1937937"/>
            <a:ext cx="6280643" cy="407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24"/>
          <p:cNvSpPr txBox="1"/>
          <p:nvPr>
            <p:ph idx="1" type="body"/>
          </p:nvPr>
        </p:nvSpPr>
        <p:spPr>
          <a:xfrm>
            <a:off x="770000" y="4491900"/>
            <a:ext cx="9896100" cy="168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query selects all of the unique names from the table.</a:t>
            </a:r>
            <a:endParaRPr/>
          </a:p>
        </p:txBody>
      </p:sp>
      <p:sp>
        <p:nvSpPr>
          <p:cNvPr id="268" name="Google Shape;26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9" name="Google Shape;269;p24"/>
          <p:cNvPicPr preferRelativeResize="0"/>
          <p:nvPr/>
        </p:nvPicPr>
        <p:blipFill>
          <a:blip r:embed="rId4">
            <a:alphaModFix/>
          </a:blip>
          <a:stretch>
            <a:fillRect/>
          </a:stretch>
        </p:blipFill>
        <p:spPr>
          <a:xfrm>
            <a:off x="965697" y="1277076"/>
            <a:ext cx="9149101" cy="30182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5"/>
          <p:cNvSpPr txBox="1"/>
          <p:nvPr>
            <p:ph idx="1" type="body"/>
          </p:nvPr>
        </p:nvSpPr>
        <p:spPr>
          <a:xfrm>
            <a:off x="770000" y="4911648"/>
            <a:ext cx="9745500" cy="1265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a:t>
            </a:r>
            <a:r>
              <a:rPr lang="en-US" sz="2200">
                <a:solidFill>
                  <a:srgbClr val="292929"/>
                </a:solidFill>
              </a:rPr>
              <a:t>query</a:t>
            </a:r>
            <a:r>
              <a:rPr lang="en-US" sz="2200">
                <a:solidFill>
                  <a:srgbClr val="292929"/>
                </a:solidFill>
              </a:rPr>
              <a:t> gets all launch sites where CCA is included</a:t>
            </a:r>
            <a:endParaRPr/>
          </a:p>
        </p:txBody>
      </p:sp>
      <p:sp>
        <p:nvSpPr>
          <p:cNvPr id="276" name="Google Shape;27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7" name="Google Shape;277;p25"/>
          <p:cNvPicPr preferRelativeResize="0"/>
          <p:nvPr/>
        </p:nvPicPr>
        <p:blipFill>
          <a:blip r:embed="rId4">
            <a:alphaModFix/>
          </a:blip>
          <a:stretch>
            <a:fillRect/>
          </a:stretch>
        </p:blipFill>
        <p:spPr>
          <a:xfrm>
            <a:off x="873325" y="1184650"/>
            <a:ext cx="8683526" cy="372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26"/>
          <p:cNvSpPr txBox="1"/>
          <p:nvPr>
            <p:ph idx="1" type="body"/>
          </p:nvPr>
        </p:nvSpPr>
        <p:spPr>
          <a:xfrm>
            <a:off x="770000" y="4935191"/>
            <a:ext cx="9745500" cy="12417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The </a:t>
            </a:r>
            <a:r>
              <a:rPr lang="en-US" sz="2200">
                <a:solidFill>
                  <a:srgbClr val="292929"/>
                </a:solidFill>
              </a:rPr>
              <a:t>query</a:t>
            </a:r>
            <a:r>
              <a:rPr lang="en-US" sz="2200">
                <a:solidFill>
                  <a:srgbClr val="292929"/>
                </a:solidFill>
              </a:rPr>
              <a:t> calculated the total payload mass by boosters NASA (CRS)</a:t>
            </a:r>
            <a:endParaRPr/>
          </a:p>
        </p:txBody>
      </p:sp>
      <p:sp>
        <p:nvSpPr>
          <p:cNvPr id="284" name="Google Shape;28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5" name="Google Shape;285;p26"/>
          <p:cNvPicPr preferRelativeResize="0"/>
          <p:nvPr/>
        </p:nvPicPr>
        <p:blipFill>
          <a:blip r:embed="rId4">
            <a:alphaModFix/>
          </a:blip>
          <a:stretch>
            <a:fillRect/>
          </a:stretch>
        </p:blipFill>
        <p:spPr>
          <a:xfrm>
            <a:off x="1195250" y="1676488"/>
            <a:ext cx="9665100" cy="266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7"/>
          <p:cNvSpPr txBox="1"/>
          <p:nvPr>
            <p:ph idx="1" type="body"/>
          </p:nvPr>
        </p:nvSpPr>
        <p:spPr>
          <a:xfrm>
            <a:off x="770000" y="5063366"/>
            <a:ext cx="9745500" cy="11136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latin typeface="Arial"/>
                <a:ea typeface="Arial"/>
                <a:cs typeface="Arial"/>
                <a:sym typeface="Arial"/>
              </a:rPr>
              <a:t>the average payload mass carried by booster version F9 v1.1</a:t>
            </a:r>
            <a:endParaRPr/>
          </a:p>
          <a:p>
            <a:pPr indent="0" lvl="0" marL="457200" marR="0" rtl="0" algn="l">
              <a:lnSpc>
                <a:spcPct val="100000"/>
              </a:lnSpc>
              <a:spcBef>
                <a:spcPts val="1400"/>
              </a:spcBef>
              <a:spcAft>
                <a:spcPts val="0"/>
              </a:spcAft>
              <a:buNone/>
            </a:pPr>
            <a:r>
              <a:t/>
            </a:r>
            <a:endParaRPr/>
          </a:p>
        </p:txBody>
      </p:sp>
      <p:sp>
        <p:nvSpPr>
          <p:cNvPr id="292" name="Google Shape;29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3" name="Google Shape;293;p27"/>
          <p:cNvPicPr preferRelativeResize="0"/>
          <p:nvPr/>
        </p:nvPicPr>
        <p:blipFill>
          <a:blip r:embed="rId4">
            <a:alphaModFix/>
          </a:blip>
          <a:stretch>
            <a:fillRect/>
          </a:stretch>
        </p:blipFill>
        <p:spPr>
          <a:xfrm>
            <a:off x="824175" y="1656725"/>
            <a:ext cx="10407251" cy="270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8"/>
          <p:cNvSpPr txBox="1"/>
          <p:nvPr>
            <p:ph idx="1" type="body"/>
          </p:nvPr>
        </p:nvSpPr>
        <p:spPr>
          <a:xfrm>
            <a:off x="770000" y="4486543"/>
            <a:ext cx="9745500" cy="1690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date of the first successful landing outcome on ground pad</a:t>
            </a:r>
            <a:endParaRPr sz="2800">
              <a:solidFill>
                <a:srgbClr val="292929"/>
              </a:solidFill>
              <a:latin typeface="Calibri"/>
              <a:ea typeface="Calibri"/>
              <a:cs typeface="Calibri"/>
              <a:sym typeface="Calibri"/>
            </a:endParaRPr>
          </a:p>
          <a:p>
            <a:pPr indent="0" lvl="0" marL="457200" marR="0" rtl="0" algn="l">
              <a:lnSpc>
                <a:spcPct val="100000"/>
              </a:lnSpc>
              <a:spcBef>
                <a:spcPts val="1400"/>
              </a:spcBef>
              <a:spcAft>
                <a:spcPts val="0"/>
              </a:spcAft>
              <a:buNone/>
            </a:pPr>
            <a:r>
              <a:t/>
            </a:r>
            <a:endParaRPr/>
          </a:p>
        </p:txBody>
      </p:sp>
      <p:sp>
        <p:nvSpPr>
          <p:cNvPr id="300" name="Google Shape;30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01" name="Google Shape;301;p28"/>
          <p:cNvPicPr preferRelativeResize="0"/>
          <p:nvPr/>
        </p:nvPicPr>
        <p:blipFill>
          <a:blip r:embed="rId4">
            <a:alphaModFix/>
          </a:blip>
          <a:stretch>
            <a:fillRect/>
          </a:stretch>
        </p:blipFill>
        <p:spPr>
          <a:xfrm>
            <a:off x="966338" y="1367975"/>
            <a:ext cx="8258175" cy="264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29"/>
          <p:cNvSpPr txBox="1"/>
          <p:nvPr>
            <p:ph idx="1" type="body"/>
          </p:nvPr>
        </p:nvSpPr>
        <p:spPr>
          <a:xfrm>
            <a:off x="770000" y="4710867"/>
            <a:ext cx="9745500" cy="1466100"/>
          </a:xfrm>
          <a:prstGeom prst="rect">
            <a:avLst/>
          </a:prstGeom>
          <a:noFill/>
          <a:ln>
            <a:noFill/>
          </a:ln>
        </p:spPr>
        <p:txBody>
          <a:bodyPr anchorCtr="0" anchor="t" bIns="45700" lIns="91425" spcFirstLastPara="1" rIns="91425" wrap="square" tIns="45700">
            <a:normAutofit lnSpcReduction="20000"/>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08" name="Google Shape;30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9" name="Google Shape;309;p29"/>
          <p:cNvPicPr preferRelativeResize="0"/>
          <p:nvPr/>
        </p:nvPicPr>
        <p:blipFill>
          <a:blip r:embed="rId4">
            <a:alphaModFix/>
          </a:blip>
          <a:stretch>
            <a:fillRect/>
          </a:stretch>
        </p:blipFill>
        <p:spPr>
          <a:xfrm>
            <a:off x="1927288" y="1322899"/>
            <a:ext cx="8201025" cy="315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ph idx="1" type="body"/>
          </p:nvPr>
        </p:nvSpPr>
        <p:spPr>
          <a:xfrm>
            <a:off x="770000" y="1555550"/>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Methodologies</a:t>
            </a:r>
            <a:endParaRPr u="sng"/>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Collection through API</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Collection with Web Scraping</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Data Wrangling</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Exploratory Data Analysis with SQL</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Exploratory Data Analysis with Data Visualization</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Interactive Visual Analytics with Folium</a:t>
            </a:r>
            <a:endParaRPr sz="1800">
              <a:solidFill>
                <a:srgbClr val="292929"/>
              </a:solidFill>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800">
                <a:latin typeface="Arial"/>
                <a:ea typeface="Arial"/>
                <a:cs typeface="Arial"/>
                <a:sym typeface="Arial"/>
              </a:rPr>
              <a:t>-</a:t>
            </a:r>
            <a:r>
              <a:rPr lang="en-US" sz="1800">
                <a:solidFill>
                  <a:srgbClr val="292929"/>
                </a:solidFill>
                <a:latin typeface="Arial"/>
                <a:ea typeface="Arial"/>
                <a:cs typeface="Arial"/>
                <a:sym typeface="Arial"/>
              </a:rPr>
              <a:t>Machine Learning Prediction</a:t>
            </a:r>
            <a:endParaRPr sz="1800">
              <a:solidFill>
                <a:srgbClr val="292929"/>
              </a:solidFill>
              <a:latin typeface="Arial"/>
              <a:ea typeface="Arial"/>
              <a:cs typeface="Arial"/>
              <a:sym typeface="Arial"/>
            </a:endParaRPr>
          </a:p>
          <a:p>
            <a:pPr indent="0" lvl="0" marL="0" rtl="0" algn="l">
              <a:spcBef>
                <a:spcPts val="1000"/>
              </a:spcBef>
              <a:spcAft>
                <a:spcPts val="0"/>
              </a:spcAft>
              <a:buNone/>
            </a:pPr>
            <a:r>
              <a:t/>
            </a:r>
            <a:endParaRPr/>
          </a:p>
        </p:txBody>
      </p:sp>
      <p:sp>
        <p:nvSpPr>
          <p:cNvPr id="103" name="Google Shape;103;p3"/>
          <p:cNvSpPr txBox="1"/>
          <p:nvPr>
            <p:ph idx="2" type="body"/>
          </p:nvPr>
        </p:nvSpPr>
        <p:spPr>
          <a:xfrm>
            <a:off x="6051100" y="1409625"/>
            <a:ext cx="5181600" cy="487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Results</a:t>
            </a:r>
            <a:endParaRPr u="sng"/>
          </a:p>
          <a:p>
            <a:pPr indent="0" lvl="0" marL="0" rtl="0" algn="l">
              <a:lnSpc>
                <a:spcPct val="200000"/>
              </a:lnSpc>
              <a:spcBef>
                <a:spcPts val="1000"/>
              </a:spcBef>
              <a:spcAft>
                <a:spcPts val="0"/>
              </a:spcAft>
              <a:buNone/>
            </a:pPr>
            <a:r>
              <a:rPr lang="en-US" sz="1800">
                <a:latin typeface="Arial"/>
                <a:ea typeface="Arial"/>
                <a:cs typeface="Arial"/>
                <a:sym typeface="Arial"/>
              </a:rPr>
              <a:t>Data analytics of this project display the different patterns of SpaceX. This includes analysis on the flights and also locational analysis of the launch locations.</a:t>
            </a:r>
            <a:endParaRPr sz="1800">
              <a:latin typeface="Arial"/>
              <a:ea typeface="Arial"/>
              <a:cs typeface="Arial"/>
              <a:sym typeface="Arial"/>
            </a:endParaRPr>
          </a:p>
          <a:p>
            <a:pPr indent="0" lvl="0" marL="0" rtl="0" algn="l">
              <a:lnSpc>
                <a:spcPct val="200000"/>
              </a:lnSpc>
              <a:spcBef>
                <a:spcPts val="1000"/>
              </a:spcBef>
              <a:spcAft>
                <a:spcPts val="0"/>
              </a:spcAft>
              <a:buNone/>
            </a:pPr>
            <a:r>
              <a:rPr lang="en-US" sz="1800">
                <a:latin typeface="Arial"/>
                <a:ea typeface="Arial"/>
                <a:cs typeface="Arial"/>
                <a:sym typeface="Arial"/>
              </a:rPr>
              <a:t>Results display </a:t>
            </a:r>
            <a:r>
              <a:rPr b="1" lang="en-US" sz="1800">
                <a:latin typeface="Arial"/>
                <a:ea typeface="Arial"/>
                <a:cs typeface="Arial"/>
                <a:sym typeface="Arial"/>
              </a:rPr>
              <a:t>optimum launch locations are near a city by the coast</a:t>
            </a:r>
            <a:r>
              <a:rPr lang="en-US" sz="1800">
                <a:latin typeface="Arial"/>
                <a:ea typeface="Arial"/>
                <a:cs typeface="Arial"/>
                <a:sym typeface="Arial"/>
              </a:rPr>
              <a:t> while the predictive model shows </a:t>
            </a:r>
            <a:r>
              <a:rPr b="1" lang="en-US" sz="1800">
                <a:latin typeface="Arial"/>
                <a:ea typeface="Arial"/>
                <a:cs typeface="Arial"/>
                <a:sym typeface="Arial"/>
              </a:rPr>
              <a:t>all models were </a:t>
            </a:r>
            <a:r>
              <a:rPr b="1" lang="en-US" sz="1800">
                <a:latin typeface="Arial"/>
                <a:ea typeface="Arial"/>
                <a:cs typeface="Arial"/>
                <a:sym typeface="Arial"/>
              </a:rPr>
              <a:t>equality</a:t>
            </a:r>
            <a:r>
              <a:rPr b="1" lang="en-US" sz="1800">
                <a:latin typeface="Arial"/>
                <a:ea typeface="Arial"/>
                <a:cs typeface="Arial"/>
                <a:sym typeface="Arial"/>
              </a:rPr>
              <a:t> </a:t>
            </a:r>
            <a:r>
              <a:rPr b="1" lang="en-US" sz="1800">
                <a:latin typeface="Arial"/>
                <a:ea typeface="Arial"/>
                <a:cs typeface="Arial"/>
                <a:sym typeface="Arial"/>
              </a:rPr>
              <a:t>in classifying successes with exception of the decision tree</a:t>
            </a:r>
            <a:endParaRPr b="1"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30"/>
          <p:cNvSpPr txBox="1"/>
          <p:nvPr>
            <p:ph idx="1" type="body"/>
          </p:nvPr>
        </p:nvSpPr>
        <p:spPr>
          <a:xfrm>
            <a:off x="770000" y="5047348"/>
            <a:ext cx="9745500" cy="11298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total number of successful and failure mission outcomes</a:t>
            </a:r>
            <a:endParaRPr/>
          </a:p>
          <a:p>
            <a:pPr indent="0" lvl="0" marL="457200" marR="0" rtl="0" algn="l">
              <a:lnSpc>
                <a:spcPct val="100000"/>
              </a:lnSpc>
              <a:spcBef>
                <a:spcPts val="1400"/>
              </a:spcBef>
              <a:spcAft>
                <a:spcPts val="0"/>
              </a:spcAft>
              <a:buNone/>
            </a:pPr>
            <a:r>
              <a:t/>
            </a:r>
            <a:endParaRPr/>
          </a:p>
        </p:txBody>
      </p:sp>
      <p:sp>
        <p:nvSpPr>
          <p:cNvPr id="316" name="Google Shape;31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7" name="Google Shape;317;p30"/>
          <p:cNvPicPr preferRelativeResize="0"/>
          <p:nvPr/>
        </p:nvPicPr>
        <p:blipFill>
          <a:blip r:embed="rId4">
            <a:alphaModFix/>
          </a:blip>
          <a:stretch>
            <a:fillRect/>
          </a:stretch>
        </p:blipFill>
        <p:spPr>
          <a:xfrm>
            <a:off x="1873200" y="1552526"/>
            <a:ext cx="8309200" cy="33697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31"/>
          <p:cNvSpPr txBox="1"/>
          <p:nvPr>
            <p:ph idx="1" type="body"/>
          </p:nvPr>
        </p:nvSpPr>
        <p:spPr>
          <a:xfrm>
            <a:off x="770000" y="5111798"/>
            <a:ext cx="9745500" cy="1065300"/>
          </a:xfrm>
          <a:prstGeom prst="rect">
            <a:avLst/>
          </a:prstGeom>
          <a:noFill/>
          <a:ln>
            <a:noFill/>
          </a:ln>
        </p:spPr>
        <p:txBody>
          <a:bodyPr anchorCtr="0" anchor="t" bIns="45700" lIns="91425" spcFirstLastPara="1" rIns="91425" wrap="square" tIns="45700">
            <a:normAutofit lnSpcReduction="10000"/>
          </a:bodyPr>
          <a:lstStyle/>
          <a:p>
            <a:pPr indent="0" lvl="0" marL="457200" marR="0" rtl="0" algn="l">
              <a:lnSpc>
                <a:spcPct val="100000"/>
              </a:lnSpc>
              <a:spcBef>
                <a:spcPts val="0"/>
              </a:spcBef>
              <a:spcAft>
                <a:spcPts val="0"/>
              </a:spcAft>
              <a:buNone/>
            </a:pPr>
            <a:r>
              <a:rPr lang="en-US" sz="2200">
                <a:solidFill>
                  <a:srgbClr val="292929"/>
                </a:solidFill>
              </a:rPr>
              <a:t>T</a:t>
            </a:r>
            <a:r>
              <a:rPr lang="en-US" sz="2200">
                <a:solidFill>
                  <a:srgbClr val="292929"/>
                </a:solidFill>
                <a:latin typeface="Arial"/>
                <a:ea typeface="Arial"/>
                <a:cs typeface="Arial"/>
                <a:sym typeface="Arial"/>
              </a:rPr>
              <a:t>he names of the booster which have carried the maximum payload mass</a:t>
            </a:r>
            <a:endParaRPr/>
          </a:p>
          <a:p>
            <a:pPr indent="0" lvl="0" marL="457200" marR="0" rtl="0" algn="l">
              <a:lnSpc>
                <a:spcPct val="100000"/>
              </a:lnSpc>
              <a:spcBef>
                <a:spcPts val="1400"/>
              </a:spcBef>
              <a:spcAft>
                <a:spcPts val="0"/>
              </a:spcAft>
              <a:buNone/>
            </a:pPr>
            <a:r>
              <a:t/>
            </a:r>
            <a:endParaRPr/>
          </a:p>
        </p:txBody>
      </p:sp>
      <p:sp>
        <p:nvSpPr>
          <p:cNvPr id="324" name="Google Shape;32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5" name="Google Shape;325;p31"/>
          <p:cNvPicPr preferRelativeResize="0"/>
          <p:nvPr/>
        </p:nvPicPr>
        <p:blipFill>
          <a:blip r:embed="rId4">
            <a:alphaModFix/>
          </a:blip>
          <a:stretch>
            <a:fillRect/>
          </a:stretch>
        </p:blipFill>
        <p:spPr>
          <a:xfrm>
            <a:off x="2225863" y="1392500"/>
            <a:ext cx="6833775" cy="361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32"/>
          <p:cNvSpPr txBox="1"/>
          <p:nvPr>
            <p:ph idx="1" type="body"/>
          </p:nvPr>
        </p:nvSpPr>
        <p:spPr>
          <a:xfrm>
            <a:off x="770000" y="4919173"/>
            <a:ext cx="9745500" cy="1257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sz="2800">
              <a:solidFill>
                <a:srgbClr val="292929"/>
              </a:solidFill>
              <a:latin typeface="Arial"/>
              <a:ea typeface="Arial"/>
              <a:cs typeface="Arial"/>
              <a:sym typeface="Arial"/>
            </a:endParaRPr>
          </a:p>
        </p:txBody>
      </p:sp>
      <p:sp>
        <p:nvSpPr>
          <p:cNvPr id="332" name="Google Shape;33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3" name="Google Shape;333;p32"/>
          <p:cNvPicPr preferRelativeResize="0"/>
          <p:nvPr/>
        </p:nvPicPr>
        <p:blipFill>
          <a:blip r:embed="rId4">
            <a:alphaModFix/>
          </a:blip>
          <a:stretch>
            <a:fillRect/>
          </a:stretch>
        </p:blipFill>
        <p:spPr>
          <a:xfrm>
            <a:off x="1770750" y="1392499"/>
            <a:ext cx="8219424" cy="35266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33"/>
          <p:cNvSpPr txBox="1"/>
          <p:nvPr>
            <p:ph idx="1" type="body"/>
          </p:nvPr>
        </p:nvSpPr>
        <p:spPr>
          <a:xfrm>
            <a:off x="770000" y="1666425"/>
            <a:ext cx="3492300" cy="4510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p:txBody>
      </p:sp>
      <p:sp>
        <p:nvSpPr>
          <p:cNvPr id="340" name="Google Shape;34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1" name="Google Shape;341;p33"/>
          <p:cNvPicPr preferRelativeResize="0"/>
          <p:nvPr/>
        </p:nvPicPr>
        <p:blipFill>
          <a:blip r:embed="rId4">
            <a:alphaModFix/>
          </a:blip>
          <a:stretch>
            <a:fillRect/>
          </a:stretch>
        </p:blipFill>
        <p:spPr>
          <a:xfrm>
            <a:off x="5952875" y="1426077"/>
            <a:ext cx="4240304" cy="519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Location of Space X launch sites</a:t>
            </a:r>
            <a:endParaRPr/>
          </a:p>
        </p:txBody>
      </p:sp>
      <p:pic>
        <p:nvPicPr>
          <p:cNvPr id="353" name="Google Shape;353;p35"/>
          <p:cNvPicPr preferRelativeResize="0"/>
          <p:nvPr/>
        </p:nvPicPr>
        <p:blipFill>
          <a:blip r:embed="rId4">
            <a:alphaModFix/>
          </a:blip>
          <a:stretch>
            <a:fillRect/>
          </a:stretch>
        </p:blipFill>
        <p:spPr>
          <a:xfrm>
            <a:off x="529650" y="1320200"/>
            <a:ext cx="8772624" cy="5012925"/>
          </a:xfrm>
          <a:prstGeom prst="rect">
            <a:avLst/>
          </a:prstGeom>
          <a:noFill/>
          <a:ln>
            <a:noFill/>
          </a:ln>
        </p:spPr>
      </p:pic>
      <p:sp>
        <p:nvSpPr>
          <p:cNvPr id="354" name="Google Shape;354;p35"/>
          <p:cNvSpPr txBox="1"/>
          <p:nvPr/>
        </p:nvSpPr>
        <p:spPr>
          <a:xfrm>
            <a:off x="9485850" y="1826675"/>
            <a:ext cx="2307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SpaceX Launch Locations are only in the United States in Florida and California</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8" name="Shape 358"/>
        <p:cNvGrpSpPr/>
        <p:nvPr/>
      </p:nvGrpSpPr>
      <p:grpSpPr>
        <a:xfrm>
          <a:off x="0" y="0"/>
          <a:ext cx="0" cy="0"/>
          <a:chOff x="0" y="0"/>
          <a:chExt cx="0" cy="0"/>
        </a:xfrm>
      </p:grpSpPr>
      <p:sp>
        <p:nvSpPr>
          <p:cNvPr id="359" name="Google Shape;359;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Sucessful vs Unsucessful Launches</a:t>
            </a:r>
            <a:endParaRPr/>
          </a:p>
        </p:txBody>
      </p:sp>
      <p:pic>
        <p:nvPicPr>
          <p:cNvPr id="361" name="Google Shape;361;p36"/>
          <p:cNvPicPr preferRelativeResize="0"/>
          <p:nvPr/>
        </p:nvPicPr>
        <p:blipFill>
          <a:blip r:embed="rId4">
            <a:alphaModFix/>
          </a:blip>
          <a:stretch>
            <a:fillRect/>
          </a:stretch>
        </p:blipFill>
        <p:spPr>
          <a:xfrm>
            <a:off x="601050" y="1576599"/>
            <a:ext cx="4019550" cy="3867150"/>
          </a:xfrm>
          <a:prstGeom prst="rect">
            <a:avLst/>
          </a:prstGeom>
          <a:noFill/>
          <a:ln>
            <a:noFill/>
          </a:ln>
        </p:spPr>
      </p:pic>
      <p:sp>
        <p:nvSpPr>
          <p:cNvPr id="362" name="Google Shape;362;p36"/>
          <p:cNvSpPr txBox="1"/>
          <p:nvPr/>
        </p:nvSpPr>
        <p:spPr>
          <a:xfrm>
            <a:off x="5415900" y="2828700"/>
            <a:ext cx="3973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Green markers show </a:t>
            </a:r>
            <a:r>
              <a:rPr lang="en-US" sz="2200"/>
              <a:t>successful</a:t>
            </a:r>
            <a:r>
              <a:rPr lang="en-US" sz="2200"/>
              <a:t> launches while red ones show </a:t>
            </a:r>
            <a:r>
              <a:rPr lang="en-US" sz="2200"/>
              <a:t>unsuccessful</a:t>
            </a:r>
            <a:r>
              <a:rPr lang="en-US" sz="2200"/>
              <a:t> ones</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Factors to launch site locations</a:t>
            </a:r>
            <a:endParaRPr/>
          </a:p>
        </p:txBody>
      </p:sp>
      <p:pic>
        <p:nvPicPr>
          <p:cNvPr id="369" name="Google Shape;369;p37"/>
          <p:cNvPicPr preferRelativeResize="0"/>
          <p:nvPr/>
        </p:nvPicPr>
        <p:blipFill>
          <a:blip r:embed="rId4">
            <a:alphaModFix/>
          </a:blip>
          <a:stretch>
            <a:fillRect/>
          </a:stretch>
        </p:blipFill>
        <p:spPr>
          <a:xfrm>
            <a:off x="625851" y="1394025"/>
            <a:ext cx="9824575" cy="493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a:t>
            </a:r>
            <a:r>
              <a:rPr lang="en-US" sz="4000">
                <a:solidFill>
                  <a:srgbClr val="0B49CB"/>
                </a:solidFill>
              </a:rPr>
              <a:t>Success</a:t>
            </a:r>
            <a:r>
              <a:rPr lang="en-US" sz="4000">
                <a:solidFill>
                  <a:srgbClr val="0B49CB"/>
                </a:solidFill>
              </a:rPr>
              <a:t> Launch Pie Chart</a:t>
            </a:r>
            <a:endParaRPr/>
          </a:p>
        </p:txBody>
      </p:sp>
      <p:pic>
        <p:nvPicPr>
          <p:cNvPr id="381" name="Google Shape;381;p39"/>
          <p:cNvPicPr preferRelativeResize="0"/>
          <p:nvPr/>
        </p:nvPicPr>
        <p:blipFill rotWithShape="1">
          <a:blip r:embed="rId4">
            <a:alphaModFix/>
          </a:blip>
          <a:srcRect b="0" l="35090" r="0" t="0"/>
          <a:stretch/>
        </p:blipFill>
        <p:spPr>
          <a:xfrm>
            <a:off x="666638" y="1329600"/>
            <a:ext cx="11067624" cy="3765825"/>
          </a:xfrm>
          <a:prstGeom prst="rect">
            <a:avLst/>
          </a:prstGeom>
          <a:noFill/>
          <a:ln>
            <a:noFill/>
          </a:ln>
        </p:spPr>
      </p:pic>
      <p:sp>
        <p:nvSpPr>
          <p:cNvPr id="382" name="Google Shape;382;p39"/>
          <p:cNvSpPr txBox="1"/>
          <p:nvPr/>
        </p:nvSpPr>
        <p:spPr>
          <a:xfrm>
            <a:off x="1506175" y="4695225"/>
            <a:ext cx="81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From the pie chart we see that KSC LC-39a has the most </a:t>
            </a:r>
            <a:r>
              <a:rPr lang="en-US"/>
              <a:t>successful</a:t>
            </a:r>
            <a:r>
              <a:rPr lang="en-US"/>
              <a:t> launches.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0" name="Google Shape;110;p4"/>
          <p:cNvSpPr txBox="1"/>
          <p:nvPr/>
        </p:nvSpPr>
        <p:spPr>
          <a:xfrm>
            <a:off x="939400" y="1383225"/>
            <a:ext cx="10418700" cy="48081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2200" u="sng">
                <a:solidFill>
                  <a:srgbClr val="292929"/>
                </a:solidFill>
              </a:rPr>
              <a:t>Project background and context</a:t>
            </a:r>
            <a:endParaRPr u="sng"/>
          </a:p>
          <a:p>
            <a:pPr indent="0" lvl="0" marL="0" marR="0" rtl="0" algn="l">
              <a:lnSpc>
                <a:spcPct val="200000"/>
              </a:lnSpc>
              <a:spcBef>
                <a:spcPts val="1400"/>
              </a:spcBef>
              <a:spcAft>
                <a:spcPts val="0"/>
              </a:spcAft>
              <a:buNone/>
            </a:pPr>
            <a:r>
              <a:rPr lang="en-US" sz="1800"/>
              <a:t>SpaceX launches are expensive costing an advertised 62 million dollars. This project explores the factors that produce effective and </a:t>
            </a:r>
            <a:r>
              <a:rPr lang="en-US" sz="1800"/>
              <a:t>successful</a:t>
            </a:r>
            <a:r>
              <a:rPr lang="en-US" sz="1800"/>
              <a:t> launches for the company to make better decisions. Some factors that are being </a:t>
            </a:r>
            <a:r>
              <a:rPr lang="en-US" sz="1800"/>
              <a:t>assessed</a:t>
            </a:r>
            <a:r>
              <a:rPr lang="en-US" sz="1800"/>
              <a:t> include:</a:t>
            </a:r>
            <a:endParaRPr sz="1800"/>
          </a:p>
          <a:p>
            <a:pPr indent="0" lvl="0" marL="0" marR="0" rtl="0" algn="l">
              <a:lnSpc>
                <a:spcPct val="200000"/>
              </a:lnSpc>
              <a:spcBef>
                <a:spcPts val="1400"/>
              </a:spcBef>
              <a:spcAft>
                <a:spcPts val="0"/>
              </a:spcAft>
              <a:buNone/>
            </a:pPr>
            <a:r>
              <a:rPr b="1" lang="en-US" sz="1800"/>
              <a:t>What are the factors that determine a launch location?</a:t>
            </a:r>
            <a:endParaRPr b="1" sz="1800"/>
          </a:p>
          <a:p>
            <a:pPr indent="0" lvl="0" marL="0" marR="0" rtl="0" algn="l">
              <a:lnSpc>
                <a:spcPct val="200000"/>
              </a:lnSpc>
              <a:spcBef>
                <a:spcPts val="1400"/>
              </a:spcBef>
              <a:spcAft>
                <a:spcPts val="0"/>
              </a:spcAft>
              <a:buNone/>
            </a:pPr>
            <a:r>
              <a:rPr b="1" lang="en-US" sz="1800"/>
              <a:t>What are the factors that determine a </a:t>
            </a:r>
            <a:r>
              <a:rPr b="1" lang="en-US" sz="1800"/>
              <a:t>successful</a:t>
            </a:r>
            <a:r>
              <a:rPr b="1" lang="en-US" sz="1800"/>
              <a:t> landing?</a:t>
            </a:r>
            <a:endParaRPr b="1" sz="1800"/>
          </a:p>
          <a:p>
            <a:pPr indent="0" lvl="0" marL="0" marR="0" rtl="0" algn="l">
              <a:lnSpc>
                <a:spcPct val="200000"/>
              </a:lnSpc>
              <a:spcBef>
                <a:spcPts val="1400"/>
              </a:spcBef>
              <a:spcAft>
                <a:spcPts val="0"/>
              </a:spcAft>
              <a:buNone/>
            </a:pPr>
            <a:r>
              <a:rPr b="1" lang="en-US" sz="1800"/>
              <a:t>What models are best in predicting landing </a:t>
            </a:r>
            <a:r>
              <a:rPr b="1" lang="en-US" sz="1800"/>
              <a:t>success</a:t>
            </a:r>
            <a:r>
              <a:rPr b="1" lang="en-US" sz="1800"/>
              <a:t>?</a:t>
            </a:r>
            <a:endParaRPr b="1" sz="1800"/>
          </a:p>
          <a:p>
            <a:pPr indent="0" lvl="0" marL="0" marR="0" rtl="0" algn="l">
              <a:lnSpc>
                <a:spcPct val="90000"/>
              </a:lnSpc>
              <a:spcBef>
                <a:spcPts val="140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0000" lnSpcReduction="20000"/>
          </a:bodyPr>
          <a:lstStyle/>
          <a:p>
            <a:pPr indent="0" lvl="0" marL="0" marR="0" rtl="0" algn="l">
              <a:lnSpc>
                <a:spcPct val="90000"/>
              </a:lnSpc>
              <a:spcBef>
                <a:spcPts val="0"/>
              </a:spcBef>
              <a:spcAft>
                <a:spcPts val="0"/>
              </a:spcAft>
              <a:buClr>
                <a:srgbClr val="0B49CB"/>
              </a:buClr>
              <a:buSzPct val="63492"/>
              <a:buFont typeface="Arial"/>
              <a:buNone/>
            </a:pPr>
            <a:r>
              <a:rPr lang="en-US" sz="6300">
                <a:solidFill>
                  <a:schemeClr val="accent1"/>
                </a:solidFill>
              </a:rPr>
              <a:t>filtered pie chart for </a:t>
            </a:r>
            <a:r>
              <a:rPr lang="en-US" sz="6300">
                <a:solidFill>
                  <a:schemeClr val="accent1"/>
                </a:solidFill>
              </a:rPr>
              <a:t>CCAFS LC-40 Launch site</a:t>
            </a:r>
            <a:endParaRPr sz="6300">
              <a:solidFill>
                <a:schemeClr val="accent1"/>
              </a:solidFill>
            </a:endParaRPr>
          </a:p>
          <a:p>
            <a:pPr indent="0" lvl="0" marL="0" marR="0" rtl="0" algn="l">
              <a:lnSpc>
                <a:spcPct val="90000"/>
              </a:lnSpc>
              <a:spcBef>
                <a:spcPts val="0"/>
              </a:spcBef>
              <a:spcAft>
                <a:spcPts val="0"/>
              </a:spcAft>
              <a:buClr>
                <a:srgbClr val="0B49CB"/>
              </a:buClr>
              <a:buSzPct val="100000"/>
              <a:buFont typeface="Arial"/>
              <a:buNone/>
            </a:pPr>
            <a:r>
              <a:t/>
            </a:r>
            <a:endParaRPr sz="4000">
              <a:solidFill>
                <a:srgbClr val="0B49CB"/>
              </a:solidFill>
            </a:endParaRPr>
          </a:p>
        </p:txBody>
      </p:sp>
      <p:pic>
        <p:nvPicPr>
          <p:cNvPr id="389" name="Google Shape;389;p40"/>
          <p:cNvPicPr preferRelativeResize="0"/>
          <p:nvPr/>
        </p:nvPicPr>
        <p:blipFill rotWithShape="1">
          <a:blip r:embed="rId4">
            <a:alphaModFix/>
          </a:blip>
          <a:srcRect b="0" l="37088" r="33851" t="0"/>
          <a:stretch/>
        </p:blipFill>
        <p:spPr>
          <a:xfrm>
            <a:off x="865250" y="1489475"/>
            <a:ext cx="6104925" cy="4264975"/>
          </a:xfrm>
          <a:prstGeom prst="rect">
            <a:avLst/>
          </a:prstGeom>
          <a:noFill/>
          <a:ln>
            <a:noFill/>
          </a:ln>
        </p:spPr>
      </p:pic>
      <p:sp>
        <p:nvSpPr>
          <p:cNvPr id="390" name="Google Shape;390;p40"/>
          <p:cNvSpPr txBox="1"/>
          <p:nvPr/>
        </p:nvSpPr>
        <p:spPr>
          <a:xfrm>
            <a:off x="7402800" y="3295038"/>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rPr>
              <a:t>Success</a:t>
            </a:r>
            <a:r>
              <a:rPr lang="en-US" sz="2200">
                <a:solidFill>
                  <a:schemeClr val="dk1"/>
                </a:solidFill>
              </a:rPr>
              <a:t> Rate for </a:t>
            </a:r>
            <a:r>
              <a:rPr lang="en-US" sz="2200">
                <a:solidFill>
                  <a:schemeClr val="dk1"/>
                </a:solidFill>
              </a:rPr>
              <a:t>CCAFS LC-40 Launch site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pic>
        <p:nvPicPr>
          <p:cNvPr id="396" name="Google Shape;396;p41"/>
          <p:cNvPicPr preferRelativeResize="0"/>
          <p:nvPr/>
        </p:nvPicPr>
        <p:blipFill>
          <a:blip r:embed="rId4">
            <a:alphaModFix/>
          </a:blip>
          <a:stretch>
            <a:fillRect/>
          </a:stretch>
        </p:blipFill>
        <p:spPr>
          <a:xfrm>
            <a:off x="528000" y="1672725"/>
            <a:ext cx="11424450" cy="4111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8" name="Google Shape;408;p43"/>
          <p:cNvPicPr preferRelativeResize="0"/>
          <p:nvPr/>
        </p:nvPicPr>
        <p:blipFill>
          <a:blip r:embed="rId4">
            <a:alphaModFix/>
          </a:blip>
          <a:stretch>
            <a:fillRect/>
          </a:stretch>
        </p:blipFill>
        <p:spPr>
          <a:xfrm>
            <a:off x="440825" y="1496474"/>
            <a:ext cx="8372475" cy="2486025"/>
          </a:xfrm>
          <a:prstGeom prst="rect">
            <a:avLst/>
          </a:prstGeom>
          <a:noFill/>
          <a:ln>
            <a:noFill/>
          </a:ln>
        </p:spPr>
      </p:pic>
      <p:sp>
        <p:nvSpPr>
          <p:cNvPr id="409" name="Google Shape;409;p43"/>
          <p:cNvSpPr txBox="1"/>
          <p:nvPr/>
        </p:nvSpPr>
        <p:spPr>
          <a:xfrm>
            <a:off x="440825" y="4166075"/>
            <a:ext cx="9309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The Model that had the highest classification accuracy on the training set was the Decision Tree</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4"/>
          <p:cNvSpPr txBox="1"/>
          <p:nvPr>
            <p:ph idx="1" type="body"/>
          </p:nvPr>
        </p:nvSpPr>
        <p:spPr>
          <a:xfrm>
            <a:off x="770006" y="2057400"/>
            <a:ext cx="41331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of the classifier shows that it made 15/18 correct predictions with 3 false positive </a:t>
            </a:r>
            <a:r>
              <a:rPr lang="en-US" sz="2200">
                <a:solidFill>
                  <a:srgbClr val="292929"/>
                </a:solidFill>
              </a:rPr>
              <a:t>labels</a:t>
            </a:r>
            <a:r>
              <a:rPr lang="en-US" sz="2200">
                <a:solidFill>
                  <a:srgbClr val="292929"/>
                </a:solidFill>
              </a:rPr>
              <a:t> that did not land in reality</a:t>
            </a:r>
            <a:r>
              <a:rPr lang="en-US" sz="2200">
                <a:solidFill>
                  <a:srgbClr val="292929"/>
                </a:solidFill>
                <a:latin typeface="Arial"/>
                <a:ea typeface="Arial"/>
                <a:cs typeface="Arial"/>
                <a:sym typeface="Arial"/>
              </a:rPr>
              <a:t> </a:t>
            </a:r>
            <a:endParaRPr/>
          </a:p>
        </p:txBody>
      </p:sp>
      <p:sp>
        <p:nvSpPr>
          <p:cNvPr id="416" name="Google Shape;41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7" name="Google Shape;417;p44"/>
          <p:cNvPicPr preferRelativeResize="0"/>
          <p:nvPr/>
        </p:nvPicPr>
        <p:blipFill>
          <a:blip r:embed="rId4">
            <a:alphaModFix/>
          </a:blip>
          <a:stretch>
            <a:fillRect/>
          </a:stretch>
        </p:blipFill>
        <p:spPr>
          <a:xfrm>
            <a:off x="6224175" y="1937588"/>
            <a:ext cx="5595325" cy="40512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5"/>
          <p:cNvSpPr txBox="1"/>
          <p:nvPr>
            <p:ph idx="1" type="body"/>
          </p:nvPr>
        </p:nvSpPr>
        <p:spPr>
          <a:xfrm>
            <a:off x="769994" y="1875050"/>
            <a:ext cx="93087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Success</a:t>
            </a:r>
            <a:r>
              <a:rPr lang="en-US" sz="2200">
                <a:solidFill>
                  <a:srgbClr val="292929"/>
                </a:solidFill>
              </a:rPr>
              <a:t> rates is most heavily correlated with the recency of the launches. The most recent launches are more likely to be </a:t>
            </a:r>
            <a:r>
              <a:rPr lang="en-US" sz="2200">
                <a:solidFill>
                  <a:srgbClr val="292929"/>
                </a:solidFill>
              </a:rPr>
              <a:t>successful</a:t>
            </a:r>
            <a:r>
              <a:rPr lang="en-US" sz="2200">
                <a:solidFill>
                  <a:srgbClr val="292929"/>
                </a:solidFill>
              </a:rPr>
              <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Certain orbits are easier to accomplish and display higher rates of </a:t>
            </a:r>
            <a:r>
              <a:rPr lang="en-US" sz="2200">
                <a:solidFill>
                  <a:srgbClr val="292929"/>
                </a:solidFill>
              </a:rPr>
              <a:t>success</a:t>
            </a:r>
            <a:r>
              <a:rPr lang="en-US" sz="2200">
                <a:solidFill>
                  <a:srgbClr val="292929"/>
                </a:solidFill>
              </a:rPr>
              <a:t> even with variation in payload weight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KSC LC-39A is the most </a:t>
            </a:r>
            <a:r>
              <a:rPr lang="en-US" sz="2200">
                <a:solidFill>
                  <a:srgbClr val="292929"/>
                </a:solidFill>
              </a:rPr>
              <a:t>successful</a:t>
            </a:r>
            <a:r>
              <a:rPr lang="en-US" sz="2200">
                <a:solidFill>
                  <a:srgbClr val="292929"/>
                </a:solidFill>
              </a:rPr>
              <a:t> launch site</a:t>
            </a:r>
            <a:endParaRPr/>
          </a:p>
          <a:p>
            <a:pPr indent="-228600" lvl="0" marL="228600" marR="0" rtl="0" algn="l">
              <a:lnSpc>
                <a:spcPct val="100000"/>
              </a:lnSpc>
              <a:spcBef>
                <a:spcPts val="1400"/>
              </a:spcBef>
              <a:spcAft>
                <a:spcPts val="0"/>
              </a:spcAft>
              <a:buSzPts val="2200"/>
              <a:buChar char="•"/>
            </a:pPr>
            <a:r>
              <a:rPr lang="en-US" sz="2200"/>
              <a:t>Decision Trees did best in training accuracy, however it is not a reflection of test accuracy as other models had higher score on test set.</a:t>
            </a:r>
            <a:endParaRPr sz="2200"/>
          </a:p>
          <a:p>
            <a:pPr indent="0" lvl="0" marL="457200" marR="0" rtl="0" algn="l">
              <a:lnSpc>
                <a:spcPct val="100000"/>
              </a:lnSpc>
              <a:spcBef>
                <a:spcPts val="1400"/>
              </a:spcBef>
              <a:spcAft>
                <a:spcPts val="0"/>
              </a:spcAft>
              <a:buNone/>
            </a:pPr>
            <a:r>
              <a:t/>
            </a:r>
            <a:endParaRPr/>
          </a:p>
        </p:txBody>
      </p:sp>
      <p:sp>
        <p:nvSpPr>
          <p:cNvPr id="424" name="Google Shape;42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32" name="Google Shape;43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collection was done though a SpaceX API and web scraping tables from Wikepedia.</a:t>
            </a:r>
            <a:r>
              <a:rPr b="0" i="0" lang="en-US" sz="7600" u="none" cap="none" strike="noStrike">
                <a:solidFill>
                  <a:srgbClr val="757070"/>
                </a:solidFill>
                <a:latin typeface="Arial"/>
                <a:ea typeface="Arial"/>
                <a:cs typeface="Arial"/>
                <a:sym typeface="Arial"/>
              </a:rPr>
              <a:t>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processed by standardizing features and using one hot encoding to create </a:t>
            </a:r>
            <a:r>
              <a:rPr lang="en-US" sz="7600">
                <a:solidFill>
                  <a:srgbClr val="757070"/>
                </a:solidFill>
              </a:rPr>
              <a:t>boolean</a:t>
            </a:r>
            <a:r>
              <a:rPr lang="en-US" sz="7600">
                <a:solidFill>
                  <a:srgbClr val="757070"/>
                </a:solidFill>
              </a:rPr>
              <a:t> values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Instigating and tuning models to create most effective predictive classification.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4" name="Google Shape;124;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0" name="Google Shape;130;p7"/>
          <p:cNvSpPr txBox="1"/>
          <p:nvPr>
            <p:ph idx="1" type="body"/>
          </p:nvPr>
        </p:nvSpPr>
        <p:spPr>
          <a:xfrm>
            <a:off x="770005" y="1825625"/>
            <a:ext cx="54021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400"/>
              </a:spcBef>
              <a:spcAft>
                <a:spcPts val="0"/>
              </a:spcAft>
              <a:buNone/>
            </a:pPr>
            <a:r>
              <a:rPr b="1" lang="en-US" sz="2000" u="sng"/>
              <a:t>Data from API</a:t>
            </a:r>
            <a:endParaRPr b="1" sz="2000" u="sng"/>
          </a:p>
          <a:p>
            <a:pPr indent="-355600" lvl="0" marL="457200" marR="0" rtl="0" algn="l">
              <a:lnSpc>
                <a:spcPct val="150000"/>
              </a:lnSpc>
              <a:spcBef>
                <a:spcPts val="1000"/>
              </a:spcBef>
              <a:spcAft>
                <a:spcPts val="0"/>
              </a:spcAft>
              <a:buClr>
                <a:schemeClr val="dk1"/>
              </a:buClr>
              <a:buSzPts val="2000"/>
              <a:buAutoNum type="arabicPeriod"/>
            </a:pPr>
            <a:r>
              <a:rPr lang="en-US" sz="2000">
                <a:solidFill>
                  <a:schemeClr val="dk1"/>
                </a:solidFill>
              </a:rPr>
              <a:t>The data was extracted from the SpaceX APi using the .get response to pull the needed data</a:t>
            </a:r>
            <a:endParaRPr sz="2000">
              <a:solidFill>
                <a:schemeClr val="dk1"/>
              </a:solidFill>
            </a:endParaRPr>
          </a:p>
          <a:p>
            <a:pPr indent="-355600" lvl="0" marL="457200" marR="0" rtl="0" algn="l">
              <a:lnSpc>
                <a:spcPct val="150000"/>
              </a:lnSpc>
              <a:spcBef>
                <a:spcPts val="0"/>
              </a:spcBef>
              <a:spcAft>
                <a:spcPts val="0"/>
              </a:spcAft>
              <a:buClr>
                <a:schemeClr val="dk1"/>
              </a:buClr>
              <a:buSzPts val="2000"/>
              <a:buAutoNum type="arabicPeriod"/>
            </a:pPr>
            <a:r>
              <a:rPr lang="en-US" sz="2000">
                <a:solidFill>
                  <a:schemeClr val="dk1"/>
                </a:solidFill>
              </a:rPr>
              <a:t>To get the data into Pandas data frame the json.normalize() method was used</a:t>
            </a:r>
            <a:endParaRPr sz="2000">
              <a:solidFill>
                <a:schemeClr val="dk1"/>
              </a:solidFill>
            </a:endParaRPr>
          </a:p>
          <a:p>
            <a:pPr indent="-355600" lvl="0" marL="457200" marR="0" rtl="0" algn="l">
              <a:lnSpc>
                <a:spcPct val="150000"/>
              </a:lnSpc>
              <a:spcBef>
                <a:spcPts val="0"/>
              </a:spcBef>
              <a:spcAft>
                <a:spcPts val="0"/>
              </a:spcAft>
              <a:buClr>
                <a:schemeClr val="dk1"/>
              </a:buClr>
              <a:buSzPts val="2000"/>
              <a:buAutoNum type="arabicPeriod"/>
            </a:pPr>
            <a:r>
              <a:rPr lang="en-US" sz="2000">
                <a:solidFill>
                  <a:schemeClr val="dk1"/>
                </a:solidFill>
              </a:rPr>
              <a:t>The data was filtered by ID to </a:t>
            </a:r>
            <a:r>
              <a:rPr lang="en-US" sz="2000">
                <a:solidFill>
                  <a:schemeClr val="dk1"/>
                </a:solidFill>
              </a:rPr>
              <a:t>receive</a:t>
            </a:r>
            <a:r>
              <a:rPr lang="en-US" sz="2000">
                <a:solidFill>
                  <a:schemeClr val="dk1"/>
                </a:solidFill>
              </a:rPr>
              <a:t> the wanted data, and a new dataframe was created </a:t>
            </a:r>
            <a:endParaRPr sz="2000">
              <a:solidFill>
                <a:schemeClr val="dk1"/>
              </a:solidFill>
            </a:endParaRPr>
          </a:p>
          <a:p>
            <a:pPr indent="0" lvl="0" marL="0" marR="0" rtl="0" algn="l">
              <a:lnSpc>
                <a:spcPct val="90000"/>
              </a:lnSpc>
              <a:spcBef>
                <a:spcPts val="1000"/>
              </a:spcBef>
              <a:spcAft>
                <a:spcPts val="0"/>
              </a:spcAft>
              <a:buClr>
                <a:schemeClr val="dk1"/>
              </a:buClr>
              <a:buSzPts val="2800"/>
              <a:buFont typeface="Arial"/>
              <a:buNone/>
            </a:pPr>
            <a:r>
              <a:t/>
            </a:r>
            <a:endParaRPr sz="1900">
              <a:solidFill>
                <a:schemeClr val="dk1"/>
              </a:solidFill>
              <a:latin typeface="Calibri"/>
              <a:ea typeface="Calibri"/>
              <a:cs typeface="Calibri"/>
              <a:sym typeface="Calibri"/>
            </a:endParaRPr>
          </a:p>
        </p:txBody>
      </p:sp>
      <p:sp>
        <p:nvSpPr>
          <p:cNvPr id="131" name="Google Shape;131;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2" name="Google Shape;132;p7"/>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b="1" lang="en-US" sz="2000" u="sng">
                <a:latin typeface="Arial"/>
                <a:ea typeface="Arial"/>
                <a:cs typeface="Arial"/>
                <a:sym typeface="Arial"/>
              </a:rPr>
              <a:t>Data from </a:t>
            </a:r>
            <a:r>
              <a:rPr b="1" lang="en-US" sz="2000" u="sng">
                <a:latin typeface="Arial"/>
                <a:ea typeface="Arial"/>
                <a:cs typeface="Arial"/>
                <a:sym typeface="Arial"/>
              </a:rPr>
              <a:t>web scraping</a:t>
            </a:r>
            <a:endParaRPr b="1" sz="2000" u="sng">
              <a:latin typeface="Arial"/>
              <a:ea typeface="Arial"/>
              <a:cs typeface="Arial"/>
              <a:sym typeface="Arial"/>
            </a:endParaRPr>
          </a:p>
          <a:p>
            <a:pPr indent="-355600" lvl="0" marL="457200" rtl="0" algn="l">
              <a:lnSpc>
                <a:spcPct val="150000"/>
              </a:lnSpc>
              <a:spcBef>
                <a:spcPts val="1000"/>
              </a:spcBef>
              <a:spcAft>
                <a:spcPts val="0"/>
              </a:spcAft>
              <a:buSzPts val="2000"/>
              <a:buFont typeface="Arial"/>
              <a:buAutoNum type="arabicPeriod"/>
            </a:pPr>
            <a:r>
              <a:rPr lang="en-US" sz="2000">
                <a:latin typeface="Arial"/>
                <a:ea typeface="Arial"/>
                <a:cs typeface="Arial"/>
                <a:sym typeface="Arial"/>
              </a:rPr>
              <a:t>BeautifulSoup was used to get the wanted data from wikepeida.</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AutoNum type="arabicPeriod"/>
            </a:pPr>
            <a:r>
              <a:rPr lang="en-US" sz="2000">
                <a:latin typeface="Arial"/>
                <a:ea typeface="Arial"/>
                <a:cs typeface="Arial"/>
                <a:sym typeface="Arial"/>
              </a:rPr>
              <a:t>titles were pulled from wikepedia and the table contents were extracted using a loop.</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AutoNum type="arabicPeriod"/>
            </a:pPr>
            <a:r>
              <a:rPr lang="en-US" sz="2000">
                <a:latin typeface="Arial"/>
                <a:ea typeface="Arial"/>
                <a:cs typeface="Arial"/>
                <a:sym typeface="Arial"/>
              </a:rPr>
              <a:t>The data was taken as a HTML table then converted into a dataframe for use.</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1" lang="en-US" sz="2200">
                <a:solidFill>
                  <a:srgbClr val="292929"/>
                </a:solidFill>
              </a:rPr>
              <a:t>The SpaceX API collection was cleaned so and added to a new dataframe</a:t>
            </a:r>
            <a:r>
              <a:rPr lang="en-US" sz="2200">
                <a:solidFill>
                  <a:srgbClr val="292929"/>
                </a:solidFill>
              </a:rPr>
              <a:t> for use. A screenshot of the command is shown.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link to the notebook is: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9" name="Google Shape;139;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0" name="Google Shape;140;p8"/>
          <p:cNvPicPr preferRelativeResize="0"/>
          <p:nvPr/>
        </p:nvPicPr>
        <p:blipFill>
          <a:blip r:embed="rId4">
            <a:alphaModFix/>
          </a:blip>
          <a:stretch>
            <a:fillRect/>
          </a:stretch>
        </p:blipFill>
        <p:spPr>
          <a:xfrm>
            <a:off x="5698950" y="1571304"/>
            <a:ext cx="6155101" cy="409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9"/>
          <p:cNvSpPr txBox="1"/>
          <p:nvPr>
            <p:ph idx="1" type="body"/>
          </p:nvPr>
        </p:nvSpPr>
        <p:spPr>
          <a:xfrm>
            <a:off x="531850" y="1877202"/>
            <a:ext cx="3932400" cy="4378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web scraping process mainly </a:t>
            </a:r>
            <a:r>
              <a:rPr b="1" lang="en-US" sz="2200">
                <a:solidFill>
                  <a:srgbClr val="292929"/>
                </a:solidFill>
              </a:rPr>
              <a:t>consisted of pulling the data needed and placing it into a new data frame</a:t>
            </a:r>
            <a:r>
              <a:rPr lang="en-US" sz="2200">
                <a:solidFill>
                  <a:srgbClr val="292929"/>
                </a:solidFill>
              </a:rPr>
              <a:t> that can be used.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368300" lvl="0" marL="457200" rtl="0" algn="l">
              <a:spcBef>
                <a:spcPts val="1400"/>
              </a:spcBef>
              <a:spcAft>
                <a:spcPts val="0"/>
              </a:spcAft>
              <a:buClr>
                <a:srgbClr val="292929"/>
              </a:buClr>
              <a:buSzPts val="2200"/>
              <a:buChar char="•"/>
            </a:pPr>
            <a:r>
              <a:rPr lang="en-US" sz="2200">
                <a:solidFill>
                  <a:srgbClr val="292929"/>
                </a:solidFill>
              </a:rPr>
              <a:t>The link to the notebook is:</a:t>
            </a:r>
            <a:endParaRPr/>
          </a:p>
        </p:txBody>
      </p:sp>
      <p:sp>
        <p:nvSpPr>
          <p:cNvPr id="147" name="Google Shape;147;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8" name="Google Shape;148;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9" name="Google Shape;149;p9"/>
          <p:cNvPicPr preferRelativeResize="0"/>
          <p:nvPr/>
        </p:nvPicPr>
        <p:blipFill>
          <a:blip r:embed="rId4">
            <a:alphaModFix/>
          </a:blip>
          <a:stretch>
            <a:fillRect/>
          </a:stretch>
        </p:blipFill>
        <p:spPr>
          <a:xfrm>
            <a:off x="4854799" y="2504728"/>
            <a:ext cx="7179425" cy="251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